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46"/>
    <p:sldId id="257" r:id="rId47"/>
    <p:sldId id="258" r:id="rId48"/>
    <p:sldId id="259" r:id="rId49"/>
    <p:sldId id="260" r:id="rId50"/>
    <p:sldId id="261" r:id="rId51"/>
    <p:sldId id="262" r:id="rId52"/>
    <p:sldId id="263" r:id="rId53"/>
    <p:sldId id="264" r:id="rId54"/>
    <p:sldId id="265" r:id="rId55"/>
    <p:sldId id="266" r:id="rId56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Canva Sans" charset="1" panose="020B0503030501040103"/>
      <p:regular r:id="rId10"/>
    </p:embeddedFont>
    <p:embeddedFont>
      <p:font typeface="Canva Sans Bold" charset="1" panose="020B0803030501040103"/>
      <p:regular r:id="rId11"/>
    </p:embeddedFont>
    <p:embeddedFont>
      <p:font typeface="Canva Sans Italics" charset="1" panose="020B0503030501040103"/>
      <p:regular r:id="rId12"/>
    </p:embeddedFont>
    <p:embeddedFont>
      <p:font typeface="Canva Sans Bold Italics" charset="1" panose="020B0803030501040103"/>
      <p:regular r:id="rId13"/>
    </p:embeddedFont>
    <p:embeddedFont>
      <p:font typeface="Canva Sans Medium" charset="1" panose="020B0603030501040103"/>
      <p:regular r:id="rId14"/>
    </p:embeddedFont>
    <p:embeddedFont>
      <p:font typeface="Canva Sans Medium Italics" charset="1" panose="020B0603030501040103"/>
      <p:regular r:id="rId15"/>
    </p:embeddedFont>
    <p:embeddedFont>
      <p:font typeface="Aileron" charset="1" panose="00000500000000000000"/>
      <p:regular r:id="rId16"/>
    </p:embeddedFont>
    <p:embeddedFont>
      <p:font typeface="Aileron Bold" charset="1" panose="00000800000000000000"/>
      <p:regular r:id="rId17"/>
    </p:embeddedFont>
    <p:embeddedFont>
      <p:font typeface="Aileron Italics" charset="1" panose="00000500000000000000"/>
      <p:regular r:id="rId18"/>
    </p:embeddedFont>
    <p:embeddedFont>
      <p:font typeface="Aileron Bold Italics" charset="1" panose="00000800000000000000"/>
      <p:regular r:id="rId19"/>
    </p:embeddedFont>
    <p:embeddedFont>
      <p:font typeface="Aileron Thin" charset="1" panose="00000300000000000000"/>
      <p:regular r:id="rId20"/>
    </p:embeddedFont>
    <p:embeddedFont>
      <p:font typeface="Aileron Thin Italics" charset="1" panose="00000300000000000000"/>
      <p:regular r:id="rId21"/>
    </p:embeddedFont>
    <p:embeddedFont>
      <p:font typeface="Aileron Light" charset="1" panose="00000400000000000000"/>
      <p:regular r:id="rId22"/>
    </p:embeddedFont>
    <p:embeddedFont>
      <p:font typeface="Aileron Light Italics" charset="1" panose="00000400000000000000"/>
      <p:regular r:id="rId23"/>
    </p:embeddedFont>
    <p:embeddedFont>
      <p:font typeface="Aileron Ultra-Bold" charset="1" panose="00000A00000000000000"/>
      <p:regular r:id="rId24"/>
    </p:embeddedFont>
    <p:embeddedFont>
      <p:font typeface="Aileron Ultra-Bold Italics" charset="1" panose="00000A00000000000000"/>
      <p:regular r:id="rId25"/>
    </p:embeddedFont>
    <p:embeddedFont>
      <p:font typeface="Aileron Heavy" charset="1" panose="00000A00000000000000"/>
      <p:regular r:id="rId26"/>
    </p:embeddedFont>
    <p:embeddedFont>
      <p:font typeface="Aileron Heavy Italics" charset="1" panose="00000A00000000000000"/>
      <p:regular r:id="rId27"/>
    </p:embeddedFont>
    <p:embeddedFont>
      <p:font typeface="Libre Franklin" charset="1" panose="00000500000000000000"/>
      <p:regular r:id="rId28"/>
    </p:embeddedFont>
    <p:embeddedFont>
      <p:font typeface="Libre Franklin Bold" charset="1" panose="00000800000000000000"/>
      <p:regular r:id="rId29"/>
    </p:embeddedFont>
    <p:embeddedFont>
      <p:font typeface="Libre Franklin Italics" charset="1" panose="00000500000000000000"/>
      <p:regular r:id="rId30"/>
    </p:embeddedFont>
    <p:embeddedFont>
      <p:font typeface="Libre Franklin Bold Italics" charset="1" panose="00000800000000000000"/>
      <p:regular r:id="rId31"/>
    </p:embeddedFont>
    <p:embeddedFont>
      <p:font typeface="Libre Franklin Thin" charset="1" panose="00000300000000000000"/>
      <p:regular r:id="rId32"/>
    </p:embeddedFont>
    <p:embeddedFont>
      <p:font typeface="Libre Franklin Thin Italics" charset="1" panose="00000300000000000000"/>
      <p:regular r:id="rId33"/>
    </p:embeddedFont>
    <p:embeddedFont>
      <p:font typeface="Libre Franklin Extra-Light" charset="1" panose="00000300000000000000"/>
      <p:regular r:id="rId34"/>
    </p:embeddedFont>
    <p:embeddedFont>
      <p:font typeface="Libre Franklin Extra-Light Italics" charset="1" panose="00000300000000000000"/>
      <p:regular r:id="rId35"/>
    </p:embeddedFont>
    <p:embeddedFont>
      <p:font typeface="Libre Franklin Light" charset="1" panose="00000400000000000000"/>
      <p:regular r:id="rId36"/>
    </p:embeddedFont>
    <p:embeddedFont>
      <p:font typeface="Libre Franklin Light Italics" charset="1" panose="00000400000000000000"/>
      <p:regular r:id="rId37"/>
    </p:embeddedFont>
    <p:embeddedFont>
      <p:font typeface="Libre Franklin Medium" charset="1" panose="00000600000000000000"/>
      <p:regular r:id="rId38"/>
    </p:embeddedFont>
    <p:embeddedFont>
      <p:font typeface="Libre Franklin Medium Italics" charset="1" panose="00000600000000000000"/>
      <p:regular r:id="rId39"/>
    </p:embeddedFont>
    <p:embeddedFont>
      <p:font typeface="Libre Franklin Semi-Bold" charset="1" panose="00000700000000000000"/>
      <p:regular r:id="rId40"/>
    </p:embeddedFont>
    <p:embeddedFont>
      <p:font typeface="Libre Franklin Semi-Bold Italics" charset="1" panose="00000700000000000000"/>
      <p:regular r:id="rId41"/>
    </p:embeddedFont>
    <p:embeddedFont>
      <p:font typeface="Libre Franklin Ultra-Bold" charset="1" panose="00000900000000000000"/>
      <p:regular r:id="rId42"/>
    </p:embeddedFont>
    <p:embeddedFont>
      <p:font typeface="Libre Franklin Ultra-Bold Italics" charset="1" panose="00000900000000000000"/>
      <p:regular r:id="rId43"/>
    </p:embeddedFont>
    <p:embeddedFont>
      <p:font typeface="Libre Franklin Heavy" charset="1" panose="00000A00000000000000"/>
      <p:regular r:id="rId44"/>
    </p:embeddedFont>
    <p:embeddedFont>
      <p:font typeface="Libre Franklin Heavy Italics" charset="1" panose="00000A00000000000000"/>
      <p:regular r:id="rId4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44" Target="fonts/font44.fntdata" Type="http://schemas.openxmlformats.org/officeDocument/2006/relationships/font"/><Relationship Id="rId45" Target="fonts/font45.fntdata" Type="http://schemas.openxmlformats.org/officeDocument/2006/relationships/font"/><Relationship Id="rId46" Target="slides/slide1.xml" Type="http://schemas.openxmlformats.org/officeDocument/2006/relationships/slide"/><Relationship Id="rId47" Target="slides/slide2.xml" Type="http://schemas.openxmlformats.org/officeDocument/2006/relationships/slide"/><Relationship Id="rId48" Target="slides/slide3.xml" Type="http://schemas.openxmlformats.org/officeDocument/2006/relationships/slide"/><Relationship Id="rId49" Target="slides/slide4.xml" Type="http://schemas.openxmlformats.org/officeDocument/2006/relationships/slide"/><Relationship Id="rId5" Target="tableStyles.xml" Type="http://schemas.openxmlformats.org/officeDocument/2006/relationships/tableStyles"/><Relationship Id="rId50" Target="slides/slide5.xml" Type="http://schemas.openxmlformats.org/officeDocument/2006/relationships/slide"/><Relationship Id="rId51" Target="slides/slide6.xml" Type="http://schemas.openxmlformats.org/officeDocument/2006/relationships/slide"/><Relationship Id="rId52" Target="slides/slide7.xml" Type="http://schemas.openxmlformats.org/officeDocument/2006/relationships/slide"/><Relationship Id="rId53" Target="slides/slide8.xml" Type="http://schemas.openxmlformats.org/officeDocument/2006/relationships/slide"/><Relationship Id="rId54" Target="slides/slide9.xml" Type="http://schemas.openxmlformats.org/officeDocument/2006/relationships/slide"/><Relationship Id="rId55" Target="slides/slide10.xml" Type="http://schemas.openxmlformats.org/officeDocument/2006/relationships/slide"/><Relationship Id="rId56" Target="slides/slide11.xml" Type="http://schemas.openxmlformats.org/officeDocument/2006/relationships/slide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jpe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jpeg" Type="http://schemas.openxmlformats.org/officeDocument/2006/relationships/image"/><Relationship Id="rId3" Target="../media/image26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jpe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4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6.png" Type="http://schemas.openxmlformats.org/officeDocument/2006/relationships/image"/><Relationship Id="rId4" Target="../media/image7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image9.png" Type="http://schemas.openxmlformats.org/officeDocument/2006/relationships/image"/><Relationship Id="rId4" Target="../media/image10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Relationship Id="rId3" Target="../media/image12.png" Type="http://schemas.openxmlformats.org/officeDocument/2006/relationships/image"/><Relationship Id="rId4" Target="../media/image13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jpeg" Type="http://schemas.openxmlformats.org/officeDocument/2006/relationships/image"/><Relationship Id="rId3" Target="../media/image15.png" Type="http://schemas.openxmlformats.org/officeDocument/2006/relationships/image"/><Relationship Id="rId4" Target="../media/image16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jpeg" Type="http://schemas.openxmlformats.org/officeDocument/2006/relationships/image"/><Relationship Id="rId3" Target="../media/image18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jpeg" Type="http://schemas.openxmlformats.org/officeDocument/2006/relationships/image"/><Relationship Id="rId3" Target="../media/image20.png" Type="http://schemas.openxmlformats.org/officeDocument/2006/relationships/image"/><Relationship Id="rId4" Target="../media/image21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jpeg" Type="http://schemas.openxmlformats.org/officeDocument/2006/relationships/image"/><Relationship Id="rId3" Target="../media/image23.png" Type="http://schemas.openxmlformats.org/officeDocument/2006/relationships/image"/><Relationship Id="rId4" Target="../media/image2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372" t="-30973" r="-128" b="-2527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979506" y="1548251"/>
            <a:ext cx="12328989" cy="7233795"/>
            <a:chOff x="0" y="0"/>
            <a:chExt cx="4497649" cy="263890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497648" cy="2638908"/>
            </a:xfrm>
            <a:custGeom>
              <a:avLst/>
              <a:gdLst/>
              <a:ahLst/>
              <a:cxnLst/>
              <a:rect r="r" b="b" t="t" l="l"/>
              <a:pathLst>
                <a:path h="2638908" w="4497648">
                  <a:moveTo>
                    <a:pt x="0" y="0"/>
                  </a:moveTo>
                  <a:lnTo>
                    <a:pt x="4497648" y="0"/>
                  </a:lnTo>
                  <a:lnTo>
                    <a:pt x="4497648" y="2638908"/>
                  </a:lnTo>
                  <a:lnTo>
                    <a:pt x="0" y="2638908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2979506" y="1548251"/>
            <a:ext cx="12328989" cy="7233795"/>
          </a:xfrm>
          <a:custGeom>
            <a:avLst/>
            <a:gdLst/>
            <a:ahLst/>
            <a:cxnLst/>
            <a:rect r="r" b="b" t="t" l="l"/>
            <a:pathLst>
              <a:path h="7233795" w="12328989">
                <a:moveTo>
                  <a:pt x="0" y="0"/>
                </a:moveTo>
                <a:lnTo>
                  <a:pt x="12328988" y="0"/>
                </a:lnTo>
                <a:lnTo>
                  <a:pt x="12328988" y="7233794"/>
                </a:lnTo>
                <a:lnTo>
                  <a:pt x="0" y="72337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0000"/>
            </a:blip>
            <a:stretch>
              <a:fillRect l="-30783" t="-46100" r="-4740" b="-8080"/>
            </a:stretch>
          </a:blipFill>
        </p:spPr>
      </p:sp>
      <p:sp>
        <p:nvSpPr>
          <p:cNvPr name="AutoShape 6" id="6"/>
          <p:cNvSpPr/>
          <p:nvPr/>
        </p:nvSpPr>
        <p:spPr>
          <a:xfrm rot="0">
            <a:off x="7796059" y="7378240"/>
            <a:ext cx="2695881" cy="0"/>
          </a:xfrm>
          <a:prstGeom prst="line">
            <a:avLst/>
          </a:prstGeom>
          <a:ln cap="flat" w="476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7" id="7"/>
          <p:cNvGrpSpPr/>
          <p:nvPr/>
        </p:nvGrpSpPr>
        <p:grpSpPr>
          <a:xfrm rot="0">
            <a:off x="8877402" y="7135455"/>
            <a:ext cx="533196" cy="533196"/>
            <a:chOff x="0" y="0"/>
            <a:chExt cx="710928" cy="710928"/>
          </a:xfrm>
        </p:grpSpPr>
        <p:grpSp>
          <p:nvGrpSpPr>
            <p:cNvPr name="Group 8" id="8"/>
            <p:cNvGrpSpPr/>
            <p:nvPr/>
          </p:nvGrpSpPr>
          <p:grpSpPr>
            <a:xfrm rot="0">
              <a:off x="0" y="0"/>
              <a:ext cx="710928" cy="710928"/>
              <a:chOff x="0" y="0"/>
              <a:chExt cx="6350000" cy="6350000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10" id="10"/>
            <p:cNvGrpSpPr/>
            <p:nvPr/>
          </p:nvGrpSpPr>
          <p:grpSpPr>
            <a:xfrm rot="0">
              <a:off x="61365" y="61365"/>
              <a:ext cx="588197" cy="588197"/>
              <a:chOff x="0" y="0"/>
              <a:chExt cx="6350000" cy="6350000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D00D11"/>
              </a:solidFill>
            </p:spPr>
          </p:sp>
        </p:grpSp>
        <p:grpSp>
          <p:nvGrpSpPr>
            <p:cNvPr name="Group 12" id="12"/>
            <p:cNvGrpSpPr/>
            <p:nvPr/>
          </p:nvGrpSpPr>
          <p:grpSpPr>
            <a:xfrm rot="0">
              <a:off x="106738" y="106738"/>
              <a:ext cx="497452" cy="497452"/>
              <a:chOff x="0" y="0"/>
              <a:chExt cx="6350000" cy="6350000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14" id="14"/>
            <p:cNvGrpSpPr/>
            <p:nvPr/>
          </p:nvGrpSpPr>
          <p:grpSpPr>
            <a:xfrm rot="0">
              <a:off x="159664" y="159664"/>
              <a:ext cx="391599" cy="391599"/>
              <a:chOff x="0" y="0"/>
              <a:chExt cx="6350000" cy="6350000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D00D11"/>
              </a:solidFill>
            </p:spPr>
          </p:sp>
        </p:grpSp>
      </p:grpSp>
      <p:sp>
        <p:nvSpPr>
          <p:cNvPr name="TextBox 16" id="16"/>
          <p:cNvSpPr txBox="true"/>
          <p:nvPr/>
        </p:nvSpPr>
        <p:spPr>
          <a:xfrm rot="0">
            <a:off x="4443005" y="5638583"/>
            <a:ext cx="9401991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spc="40">
                <a:solidFill>
                  <a:srgbClr val="FFFFFF"/>
                </a:solidFill>
                <a:latin typeface="Aileron"/>
              </a:rPr>
              <a:t>SQL Server Management Studio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4221552" y="1837299"/>
            <a:ext cx="9844897" cy="1315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353"/>
              </a:lnSpc>
            </a:pPr>
            <a:r>
              <a:rPr lang="en-US" sz="8700">
                <a:solidFill>
                  <a:srgbClr val="FFFFFF"/>
                </a:solidFill>
                <a:latin typeface="Aileron Heavy"/>
              </a:rPr>
              <a:t>SQL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4221552" y="3031403"/>
            <a:ext cx="9844897" cy="2630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353"/>
              </a:lnSpc>
            </a:pPr>
            <a:r>
              <a:rPr lang="en-US" sz="8700">
                <a:solidFill>
                  <a:srgbClr val="FF2227"/>
                </a:solidFill>
                <a:latin typeface="Aileron Heavy"/>
              </a:rPr>
              <a:t>ROAD ACCIDENT ANALYSIS</a:t>
            </a:r>
          </a:p>
        </p:txBody>
      </p:sp>
      <p:sp>
        <p:nvSpPr>
          <p:cNvPr name="AutoShape 19" id="19"/>
          <p:cNvSpPr/>
          <p:nvPr/>
        </p:nvSpPr>
        <p:spPr>
          <a:xfrm rot="0">
            <a:off x="2965218" y="1519676"/>
            <a:ext cx="12371851" cy="0"/>
          </a:xfrm>
          <a:prstGeom prst="line">
            <a:avLst/>
          </a:prstGeom>
          <a:ln cap="flat" w="2857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0" id="20"/>
          <p:cNvSpPr/>
          <p:nvPr/>
        </p:nvSpPr>
        <p:spPr>
          <a:xfrm rot="0">
            <a:off x="2965218" y="8791570"/>
            <a:ext cx="12371851" cy="0"/>
          </a:xfrm>
          <a:prstGeom prst="line">
            <a:avLst/>
          </a:prstGeom>
          <a:ln cap="flat" w="2857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1" id="21"/>
          <p:cNvSpPr/>
          <p:nvPr/>
        </p:nvSpPr>
        <p:spPr>
          <a:xfrm rot="5400000">
            <a:off x="-685017" y="5155623"/>
            <a:ext cx="7300470" cy="0"/>
          </a:xfrm>
          <a:prstGeom prst="line">
            <a:avLst/>
          </a:prstGeom>
          <a:ln cap="flat" w="2857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2" id="22"/>
          <p:cNvSpPr/>
          <p:nvPr/>
        </p:nvSpPr>
        <p:spPr>
          <a:xfrm rot="5400000">
            <a:off x="11679691" y="5148479"/>
            <a:ext cx="7286182" cy="0"/>
          </a:xfrm>
          <a:prstGeom prst="line">
            <a:avLst/>
          </a:prstGeom>
          <a:ln cap="flat" w="2857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2184380"/>
          </a:xfrm>
          <a:custGeom>
            <a:avLst/>
            <a:gdLst/>
            <a:ahLst/>
            <a:cxnLst/>
            <a:rect r="r" b="b" t="t" l="l"/>
            <a:pathLst>
              <a:path h="12184380" w="18288000">
                <a:moveTo>
                  <a:pt x="0" y="0"/>
                </a:moveTo>
                <a:lnTo>
                  <a:pt x="18288000" y="0"/>
                </a:lnTo>
                <a:lnTo>
                  <a:pt x="18288000" y="12184380"/>
                </a:lnTo>
                <a:lnTo>
                  <a:pt x="0" y="121843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71456" y="1612292"/>
            <a:ext cx="16487844" cy="6375139"/>
          </a:xfrm>
          <a:custGeom>
            <a:avLst/>
            <a:gdLst/>
            <a:ahLst/>
            <a:cxnLst/>
            <a:rect r="r" b="b" t="t" l="l"/>
            <a:pathLst>
              <a:path h="6375139" w="16487844">
                <a:moveTo>
                  <a:pt x="0" y="0"/>
                </a:moveTo>
                <a:lnTo>
                  <a:pt x="16487844" y="0"/>
                </a:lnTo>
                <a:lnTo>
                  <a:pt x="16487844" y="6375139"/>
                </a:lnTo>
                <a:lnTo>
                  <a:pt x="0" y="63751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784" t="0" r="-784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598020" y="217170"/>
            <a:ext cx="9077683" cy="811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719"/>
              </a:lnSpc>
            </a:pPr>
            <a:r>
              <a:rPr lang="en-US" sz="4800">
                <a:solidFill>
                  <a:srgbClr val="FFFFFF"/>
                </a:solidFill>
                <a:latin typeface="Canva Sans Bold"/>
              </a:rPr>
              <a:t>Top 10 Casualties  By Location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2184380"/>
          </a:xfrm>
          <a:custGeom>
            <a:avLst/>
            <a:gdLst/>
            <a:ahLst/>
            <a:cxnLst/>
            <a:rect r="r" b="b" t="t" l="l"/>
            <a:pathLst>
              <a:path h="12184380" w="18288000">
                <a:moveTo>
                  <a:pt x="0" y="0"/>
                </a:moveTo>
                <a:lnTo>
                  <a:pt x="18288000" y="0"/>
                </a:lnTo>
                <a:lnTo>
                  <a:pt x="18288000" y="12184380"/>
                </a:lnTo>
                <a:lnTo>
                  <a:pt x="0" y="121843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-1175963" y="6311265"/>
            <a:ext cx="20003805" cy="160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000"/>
              </a:lnSpc>
            </a:pPr>
            <a:r>
              <a:rPr lang="en-US" sz="12000">
                <a:solidFill>
                  <a:srgbClr val="FFDF2B"/>
                </a:solidFill>
                <a:latin typeface="Libre Franklin Heavy"/>
              </a:rPr>
              <a:t>YOU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-3714585" y="4704079"/>
            <a:ext cx="19367683" cy="13881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400"/>
              </a:lnSpc>
            </a:pPr>
            <a:r>
              <a:rPr lang="en-US" sz="10400">
                <a:solidFill>
                  <a:srgbClr val="FFDF2B"/>
                </a:solidFill>
                <a:latin typeface="Libre Franklin Heavy"/>
              </a:rPr>
              <a:t>THANK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8518" r="0" b="-6851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45900" y="507430"/>
            <a:ext cx="17326523" cy="9214314"/>
          </a:xfrm>
          <a:custGeom>
            <a:avLst/>
            <a:gdLst/>
            <a:ahLst/>
            <a:cxnLst/>
            <a:rect r="r" b="b" t="t" l="l"/>
            <a:pathLst>
              <a:path h="9214314" w="17326523">
                <a:moveTo>
                  <a:pt x="0" y="0"/>
                </a:moveTo>
                <a:lnTo>
                  <a:pt x="17326523" y="0"/>
                </a:lnTo>
                <a:lnTo>
                  <a:pt x="17326523" y="9214314"/>
                </a:lnTo>
                <a:lnTo>
                  <a:pt x="0" y="92143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2184380"/>
          </a:xfrm>
          <a:custGeom>
            <a:avLst/>
            <a:gdLst/>
            <a:ahLst/>
            <a:cxnLst/>
            <a:rect r="r" b="b" t="t" l="l"/>
            <a:pathLst>
              <a:path h="12184380" w="18288000">
                <a:moveTo>
                  <a:pt x="0" y="0"/>
                </a:moveTo>
                <a:lnTo>
                  <a:pt x="18288000" y="0"/>
                </a:lnTo>
                <a:lnTo>
                  <a:pt x="18288000" y="12184380"/>
                </a:lnTo>
                <a:lnTo>
                  <a:pt x="0" y="121843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79754" y="419933"/>
            <a:ext cx="10947195" cy="4723567"/>
          </a:xfrm>
          <a:custGeom>
            <a:avLst/>
            <a:gdLst/>
            <a:ahLst/>
            <a:cxnLst/>
            <a:rect r="r" b="b" t="t" l="l"/>
            <a:pathLst>
              <a:path h="4723567" w="10947195">
                <a:moveTo>
                  <a:pt x="0" y="0"/>
                </a:moveTo>
                <a:lnTo>
                  <a:pt x="10947195" y="0"/>
                </a:lnTo>
                <a:lnTo>
                  <a:pt x="10947195" y="4723567"/>
                </a:lnTo>
                <a:lnTo>
                  <a:pt x="0" y="472356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176" r="-1073" b="-1176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79754" y="5895307"/>
            <a:ext cx="10947195" cy="4031230"/>
          </a:xfrm>
          <a:custGeom>
            <a:avLst/>
            <a:gdLst/>
            <a:ahLst/>
            <a:cxnLst/>
            <a:rect r="r" b="b" t="t" l="l"/>
            <a:pathLst>
              <a:path h="4031230" w="10947195">
                <a:moveTo>
                  <a:pt x="0" y="0"/>
                </a:moveTo>
                <a:lnTo>
                  <a:pt x="10947195" y="0"/>
                </a:lnTo>
                <a:lnTo>
                  <a:pt x="10947195" y="4031230"/>
                </a:lnTo>
                <a:lnTo>
                  <a:pt x="0" y="403123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2499179" y="1413278"/>
            <a:ext cx="4758095" cy="811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800">
                <a:solidFill>
                  <a:srgbClr val="FFFFFF"/>
                </a:solidFill>
                <a:latin typeface="Canva Sans Bold"/>
              </a:rPr>
              <a:t>Total Casualties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499179" y="6774656"/>
            <a:ext cx="4758095" cy="1659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719"/>
              </a:lnSpc>
            </a:pPr>
            <a:r>
              <a:rPr lang="en-US" sz="4800">
                <a:solidFill>
                  <a:srgbClr val="FFFFFF"/>
                </a:solidFill>
                <a:latin typeface="Canva Sans Bold"/>
              </a:rPr>
              <a:t>Total Casualties</a:t>
            </a:r>
          </a:p>
          <a:p>
            <a:pPr>
              <a:lnSpc>
                <a:spcPts val="6719"/>
              </a:lnSpc>
            </a:pPr>
            <a:r>
              <a:rPr lang="en-US" sz="4800">
                <a:solidFill>
                  <a:srgbClr val="FFFFFF"/>
                </a:solidFill>
                <a:latin typeface="Canva Sans Bold"/>
              </a:rPr>
              <a:t>On 2022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2184380"/>
          </a:xfrm>
          <a:custGeom>
            <a:avLst/>
            <a:gdLst/>
            <a:ahLst/>
            <a:cxnLst/>
            <a:rect r="r" b="b" t="t" l="l"/>
            <a:pathLst>
              <a:path h="12184380" w="18288000">
                <a:moveTo>
                  <a:pt x="0" y="0"/>
                </a:moveTo>
                <a:lnTo>
                  <a:pt x="18288000" y="0"/>
                </a:lnTo>
                <a:lnTo>
                  <a:pt x="18288000" y="12184380"/>
                </a:lnTo>
                <a:lnTo>
                  <a:pt x="0" y="121843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327382" y="370075"/>
            <a:ext cx="9445859" cy="4576542"/>
          </a:xfrm>
          <a:custGeom>
            <a:avLst/>
            <a:gdLst/>
            <a:ahLst/>
            <a:cxnLst/>
            <a:rect r="r" b="b" t="t" l="l"/>
            <a:pathLst>
              <a:path h="4576542" w="9445859">
                <a:moveTo>
                  <a:pt x="0" y="0"/>
                </a:moveTo>
                <a:lnTo>
                  <a:pt x="9445859" y="0"/>
                </a:lnTo>
                <a:lnTo>
                  <a:pt x="9445859" y="4576542"/>
                </a:lnTo>
                <a:lnTo>
                  <a:pt x="0" y="457654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327382" y="5748184"/>
            <a:ext cx="9445859" cy="4438956"/>
          </a:xfrm>
          <a:custGeom>
            <a:avLst/>
            <a:gdLst/>
            <a:ahLst/>
            <a:cxnLst/>
            <a:rect r="r" b="b" t="t" l="l"/>
            <a:pathLst>
              <a:path h="4438956" w="9445859">
                <a:moveTo>
                  <a:pt x="0" y="0"/>
                </a:moveTo>
                <a:lnTo>
                  <a:pt x="9445859" y="0"/>
                </a:lnTo>
                <a:lnTo>
                  <a:pt x="9445859" y="4438956"/>
                </a:lnTo>
                <a:lnTo>
                  <a:pt x="0" y="443895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295281" y="1532638"/>
            <a:ext cx="5522714" cy="25069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719"/>
              </a:lnSpc>
            </a:pPr>
            <a:r>
              <a:rPr lang="en-US" sz="4800">
                <a:solidFill>
                  <a:srgbClr val="FFFFFF"/>
                </a:solidFill>
                <a:latin typeface="Canva Sans Bold"/>
              </a:rPr>
              <a:t>Total Casualties</a:t>
            </a:r>
          </a:p>
          <a:p>
            <a:pPr>
              <a:lnSpc>
                <a:spcPts val="6719"/>
              </a:lnSpc>
            </a:pPr>
            <a:r>
              <a:rPr lang="en-US" sz="4800">
                <a:solidFill>
                  <a:srgbClr val="FFFFFF"/>
                </a:solidFill>
                <a:latin typeface="Canva Sans Bold"/>
              </a:rPr>
              <a:t>On 2022 </a:t>
            </a:r>
          </a:p>
          <a:p>
            <a:pPr>
              <a:lnSpc>
                <a:spcPts val="6719"/>
              </a:lnSpc>
            </a:pPr>
            <a:r>
              <a:rPr lang="en-US" sz="4800">
                <a:solidFill>
                  <a:srgbClr val="FFFFFF"/>
                </a:solidFill>
                <a:latin typeface="Canva Sans Bold"/>
              </a:rPr>
              <a:t>by Road Condition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2207240"/>
          </a:xfrm>
          <a:custGeom>
            <a:avLst/>
            <a:gdLst/>
            <a:ahLst/>
            <a:cxnLst/>
            <a:rect r="r" b="b" t="t" l="l"/>
            <a:pathLst>
              <a:path h="12207240" w="18288000">
                <a:moveTo>
                  <a:pt x="0" y="0"/>
                </a:moveTo>
                <a:lnTo>
                  <a:pt x="18288000" y="0"/>
                </a:lnTo>
                <a:lnTo>
                  <a:pt x="18288000" y="12207240"/>
                </a:lnTo>
                <a:lnTo>
                  <a:pt x="0" y="122072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354127" y="489871"/>
            <a:ext cx="11535466" cy="3696084"/>
          </a:xfrm>
          <a:custGeom>
            <a:avLst/>
            <a:gdLst/>
            <a:ahLst/>
            <a:cxnLst/>
            <a:rect r="r" b="b" t="t" l="l"/>
            <a:pathLst>
              <a:path h="3696084" w="11535466">
                <a:moveTo>
                  <a:pt x="0" y="0"/>
                </a:moveTo>
                <a:lnTo>
                  <a:pt x="11535466" y="0"/>
                </a:lnTo>
                <a:lnTo>
                  <a:pt x="11535466" y="3696084"/>
                </a:lnTo>
                <a:lnTo>
                  <a:pt x="0" y="36960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354127" y="5329902"/>
            <a:ext cx="11532524" cy="3712525"/>
          </a:xfrm>
          <a:custGeom>
            <a:avLst/>
            <a:gdLst/>
            <a:ahLst/>
            <a:cxnLst/>
            <a:rect r="r" b="b" t="t" l="l"/>
            <a:pathLst>
              <a:path h="3712525" w="11532524">
                <a:moveTo>
                  <a:pt x="0" y="0"/>
                </a:moveTo>
                <a:lnTo>
                  <a:pt x="11532524" y="0"/>
                </a:lnTo>
                <a:lnTo>
                  <a:pt x="11532524" y="3712525"/>
                </a:lnTo>
                <a:lnTo>
                  <a:pt x="0" y="371252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70616" y="769715"/>
            <a:ext cx="6183511" cy="25069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719"/>
              </a:lnSpc>
            </a:pPr>
            <a:r>
              <a:rPr lang="en-US" sz="4800">
                <a:solidFill>
                  <a:srgbClr val="FFFFFF"/>
                </a:solidFill>
                <a:latin typeface="Canva Sans Bold"/>
              </a:rPr>
              <a:t>Total Casualties</a:t>
            </a:r>
          </a:p>
          <a:p>
            <a:pPr>
              <a:lnSpc>
                <a:spcPts val="6719"/>
              </a:lnSpc>
            </a:pPr>
            <a:r>
              <a:rPr lang="en-US" sz="4800">
                <a:solidFill>
                  <a:srgbClr val="FFFFFF"/>
                </a:solidFill>
                <a:latin typeface="Canva Sans Bold"/>
              </a:rPr>
              <a:t>On 2022 </a:t>
            </a:r>
          </a:p>
          <a:p>
            <a:pPr>
              <a:lnSpc>
                <a:spcPts val="6719"/>
              </a:lnSpc>
            </a:pPr>
            <a:r>
              <a:rPr lang="en-US" sz="4800">
                <a:solidFill>
                  <a:srgbClr val="FFFFFF"/>
                </a:solidFill>
                <a:latin typeface="Canva Sans Bold"/>
              </a:rPr>
              <a:t>by Accident Severity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70616" y="5499652"/>
            <a:ext cx="5888593" cy="25069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719"/>
              </a:lnSpc>
            </a:pPr>
            <a:r>
              <a:rPr lang="en-US" sz="4800">
                <a:solidFill>
                  <a:srgbClr val="FFFFFF"/>
                </a:solidFill>
                <a:latin typeface="Canva Sans Bold"/>
              </a:rPr>
              <a:t>Total Casualties</a:t>
            </a:r>
          </a:p>
          <a:p>
            <a:pPr>
              <a:lnSpc>
                <a:spcPts val="6719"/>
              </a:lnSpc>
            </a:pPr>
            <a:r>
              <a:rPr lang="en-US" sz="4800">
                <a:solidFill>
                  <a:srgbClr val="FFFFFF"/>
                </a:solidFill>
                <a:latin typeface="Canva Sans Bold"/>
              </a:rPr>
              <a:t>by Serious Severity </a:t>
            </a:r>
          </a:p>
          <a:p>
            <a:pPr>
              <a:lnSpc>
                <a:spcPts val="6719"/>
              </a:lnSpc>
            </a:pPr>
            <a:r>
              <a:rPr lang="en-US" sz="4800">
                <a:solidFill>
                  <a:srgbClr val="FFFFFF"/>
                </a:solidFill>
                <a:latin typeface="Canva Sans Bold"/>
              </a:rPr>
              <a:t>Condition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3716000"/>
          </a:xfrm>
          <a:custGeom>
            <a:avLst/>
            <a:gdLst/>
            <a:ahLst/>
            <a:cxnLst/>
            <a:rect r="r" b="b" t="t" l="l"/>
            <a:pathLst>
              <a:path h="13716000" w="18288000">
                <a:moveTo>
                  <a:pt x="0" y="0"/>
                </a:moveTo>
                <a:lnTo>
                  <a:pt x="18288000" y="0"/>
                </a:lnTo>
                <a:lnTo>
                  <a:pt x="18288000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80194" y="1223937"/>
            <a:ext cx="15864898" cy="4497332"/>
          </a:xfrm>
          <a:custGeom>
            <a:avLst/>
            <a:gdLst/>
            <a:ahLst/>
            <a:cxnLst/>
            <a:rect r="r" b="b" t="t" l="l"/>
            <a:pathLst>
              <a:path h="4497332" w="15864898">
                <a:moveTo>
                  <a:pt x="0" y="0"/>
                </a:moveTo>
                <a:lnTo>
                  <a:pt x="15864898" y="0"/>
                </a:lnTo>
                <a:lnTo>
                  <a:pt x="15864898" y="4497332"/>
                </a:lnTo>
                <a:lnTo>
                  <a:pt x="0" y="44973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80194" y="5911769"/>
            <a:ext cx="15676722" cy="4358604"/>
          </a:xfrm>
          <a:custGeom>
            <a:avLst/>
            <a:gdLst/>
            <a:ahLst/>
            <a:cxnLst/>
            <a:rect r="r" b="b" t="t" l="l"/>
            <a:pathLst>
              <a:path h="4358604" w="15676722">
                <a:moveTo>
                  <a:pt x="0" y="0"/>
                </a:moveTo>
                <a:lnTo>
                  <a:pt x="15676722" y="0"/>
                </a:lnTo>
                <a:lnTo>
                  <a:pt x="15676722" y="4358604"/>
                </a:lnTo>
                <a:lnTo>
                  <a:pt x="0" y="435860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0" y="69508"/>
            <a:ext cx="18288000" cy="811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719"/>
              </a:lnSpc>
            </a:pPr>
            <a:r>
              <a:rPr lang="en-US" sz="4800">
                <a:solidFill>
                  <a:srgbClr val="FFFFFF"/>
                </a:solidFill>
                <a:latin typeface="Canva Sans Bold"/>
              </a:rPr>
              <a:t>Total Casualties On 2022 by Accident Severity in Percentage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917432" cy="10641055"/>
          </a:xfrm>
          <a:custGeom>
            <a:avLst/>
            <a:gdLst/>
            <a:ahLst/>
            <a:cxnLst/>
            <a:rect r="r" b="b" t="t" l="l"/>
            <a:pathLst>
              <a:path h="10641055" w="18917432">
                <a:moveTo>
                  <a:pt x="0" y="0"/>
                </a:moveTo>
                <a:lnTo>
                  <a:pt x="18917432" y="0"/>
                </a:lnTo>
                <a:lnTo>
                  <a:pt x="18917432" y="10641055"/>
                </a:lnTo>
                <a:lnTo>
                  <a:pt x="0" y="106410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998321" y="1263200"/>
            <a:ext cx="11665533" cy="7240676"/>
          </a:xfrm>
          <a:custGeom>
            <a:avLst/>
            <a:gdLst/>
            <a:ahLst/>
            <a:cxnLst/>
            <a:rect r="r" b="b" t="t" l="l"/>
            <a:pathLst>
              <a:path h="7240676" w="11665533">
                <a:moveTo>
                  <a:pt x="0" y="0"/>
                </a:moveTo>
                <a:lnTo>
                  <a:pt x="11665533" y="0"/>
                </a:lnTo>
                <a:lnTo>
                  <a:pt x="11665533" y="7240676"/>
                </a:lnTo>
                <a:lnTo>
                  <a:pt x="0" y="72406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713702" y="2376558"/>
            <a:ext cx="4758095" cy="25069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719"/>
              </a:lnSpc>
            </a:pPr>
            <a:r>
              <a:rPr lang="en-US" sz="4800">
                <a:solidFill>
                  <a:srgbClr val="FFFFFF"/>
                </a:solidFill>
                <a:latin typeface="Canva Sans Bold"/>
              </a:rPr>
              <a:t>Total Casualties</a:t>
            </a:r>
          </a:p>
          <a:p>
            <a:pPr>
              <a:lnSpc>
                <a:spcPts val="6719"/>
              </a:lnSpc>
            </a:pPr>
            <a:r>
              <a:rPr lang="en-US" sz="4800">
                <a:solidFill>
                  <a:srgbClr val="FFFFFF"/>
                </a:solidFill>
                <a:latin typeface="Canva Sans Bold"/>
              </a:rPr>
              <a:t>By Month Wise </a:t>
            </a:r>
          </a:p>
          <a:p>
            <a:pPr>
              <a:lnSpc>
                <a:spcPts val="6719"/>
              </a:lnSpc>
            </a:pPr>
            <a:r>
              <a:rPr lang="en-US" sz="4800">
                <a:solidFill>
                  <a:srgbClr val="FFFFFF"/>
                </a:solidFill>
                <a:latin typeface="Canva Sans Bold"/>
              </a:rPr>
              <a:t>on 2022 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9293996" cy="12854625"/>
          </a:xfrm>
          <a:custGeom>
            <a:avLst/>
            <a:gdLst/>
            <a:ahLst/>
            <a:cxnLst/>
            <a:rect r="r" b="b" t="t" l="l"/>
            <a:pathLst>
              <a:path h="12854625" w="19293996">
                <a:moveTo>
                  <a:pt x="0" y="0"/>
                </a:moveTo>
                <a:lnTo>
                  <a:pt x="19293996" y="0"/>
                </a:lnTo>
                <a:lnTo>
                  <a:pt x="19293996" y="12854625"/>
                </a:lnTo>
                <a:lnTo>
                  <a:pt x="0" y="128546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79035" y="1933367"/>
            <a:ext cx="11912522" cy="4493945"/>
          </a:xfrm>
          <a:custGeom>
            <a:avLst/>
            <a:gdLst/>
            <a:ahLst/>
            <a:cxnLst/>
            <a:rect r="r" b="b" t="t" l="l"/>
            <a:pathLst>
              <a:path h="4493945" w="11912522">
                <a:moveTo>
                  <a:pt x="0" y="0"/>
                </a:moveTo>
                <a:lnTo>
                  <a:pt x="11912522" y="0"/>
                </a:lnTo>
                <a:lnTo>
                  <a:pt x="11912522" y="4493945"/>
                </a:lnTo>
                <a:lnTo>
                  <a:pt x="0" y="44939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789765" y="4749733"/>
            <a:ext cx="11912522" cy="4880253"/>
          </a:xfrm>
          <a:custGeom>
            <a:avLst/>
            <a:gdLst/>
            <a:ahLst/>
            <a:cxnLst/>
            <a:rect r="r" b="b" t="t" l="l"/>
            <a:pathLst>
              <a:path h="4880253" w="11912522">
                <a:moveTo>
                  <a:pt x="0" y="0"/>
                </a:moveTo>
                <a:lnTo>
                  <a:pt x="11912522" y="0"/>
                </a:lnTo>
                <a:lnTo>
                  <a:pt x="11912522" y="4880254"/>
                </a:lnTo>
                <a:lnTo>
                  <a:pt x="0" y="488025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79035" y="580073"/>
            <a:ext cx="9476382" cy="811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719"/>
              </a:lnSpc>
            </a:pPr>
            <a:r>
              <a:rPr lang="en-US" sz="4800">
                <a:solidFill>
                  <a:srgbClr val="FFFFFF"/>
                </a:solidFill>
                <a:latin typeface="Canva Sans Bold"/>
              </a:rPr>
              <a:t>Total Casualties By Road Type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9225902" cy="10814570"/>
          </a:xfrm>
          <a:custGeom>
            <a:avLst/>
            <a:gdLst/>
            <a:ahLst/>
            <a:cxnLst/>
            <a:rect r="r" b="b" t="t" l="l"/>
            <a:pathLst>
              <a:path h="10814570" w="19225902">
                <a:moveTo>
                  <a:pt x="0" y="0"/>
                </a:moveTo>
                <a:lnTo>
                  <a:pt x="19225902" y="0"/>
                </a:lnTo>
                <a:lnTo>
                  <a:pt x="19225902" y="10814570"/>
                </a:lnTo>
                <a:lnTo>
                  <a:pt x="0" y="108145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62923" y="2008642"/>
            <a:ext cx="14318861" cy="3758231"/>
          </a:xfrm>
          <a:custGeom>
            <a:avLst/>
            <a:gdLst/>
            <a:ahLst/>
            <a:cxnLst/>
            <a:rect r="r" b="b" t="t" l="l"/>
            <a:pathLst>
              <a:path h="3758231" w="14318861">
                <a:moveTo>
                  <a:pt x="0" y="0"/>
                </a:moveTo>
                <a:lnTo>
                  <a:pt x="14318861" y="0"/>
                </a:lnTo>
                <a:lnTo>
                  <a:pt x="14318861" y="3758232"/>
                </a:lnTo>
                <a:lnTo>
                  <a:pt x="0" y="37582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788822" y="5766874"/>
            <a:ext cx="14068134" cy="3861841"/>
          </a:xfrm>
          <a:custGeom>
            <a:avLst/>
            <a:gdLst/>
            <a:ahLst/>
            <a:cxnLst/>
            <a:rect r="r" b="b" t="t" l="l"/>
            <a:pathLst>
              <a:path h="3861841" w="14068134">
                <a:moveTo>
                  <a:pt x="0" y="0"/>
                </a:moveTo>
                <a:lnTo>
                  <a:pt x="14068135" y="0"/>
                </a:lnTo>
                <a:lnTo>
                  <a:pt x="14068135" y="3861840"/>
                </a:lnTo>
                <a:lnTo>
                  <a:pt x="0" y="386184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66770" y="580073"/>
            <a:ext cx="14911168" cy="811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719"/>
              </a:lnSpc>
            </a:pPr>
            <a:r>
              <a:rPr lang="en-US" sz="4800">
                <a:solidFill>
                  <a:srgbClr val="FFFFFF"/>
                </a:solidFill>
                <a:latin typeface="Canva Sans Bold"/>
              </a:rPr>
              <a:t>Total Casualties by Urban &amp; Rural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DAF6zCSul1k</dc:identifier>
  <dcterms:modified xsi:type="dcterms:W3CDTF">2011-08-01T06:04:30Z</dcterms:modified>
  <cp:revision>1</cp:revision>
  <dc:title>SQL</dc:title>
</cp:coreProperties>
</file>